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5" r:id="rId4"/>
    <p:sldMasterId id="2147483726" r:id="rId5"/>
    <p:sldMasterId id="2147483727" r:id="rId6"/>
    <p:sldMasterId id="214748372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</p:sldIdLst>
  <p:sldSz cy="5143500" cx="9144000"/>
  <p:notesSz cx="6858000" cy="9144000"/>
  <p:embeddedFontLst>
    <p:embeddedFont>
      <p:font typeface="IBM Plex Sans"/>
      <p:regular r:id="rId55"/>
      <p:bold r:id="rId56"/>
      <p:italic r:id="rId57"/>
      <p:boldItalic r:id="rId58"/>
    </p:embeddedFont>
    <p:embeddedFont>
      <p:font typeface="Roboto"/>
      <p:regular r:id="rId59"/>
      <p:bold r:id="rId60"/>
      <p:italic r:id="rId61"/>
      <p:boldItalic r:id="rId62"/>
    </p:embeddedFont>
    <p:embeddedFont>
      <p:font typeface="IBM Plex Sans Medium"/>
      <p:regular r:id="rId63"/>
      <p:bold r:id="rId64"/>
      <p:italic r:id="rId65"/>
      <p:boldItalic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IBM Plex Sans SemiBold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IBMPlexSansSemiBold-italic.fntdata"/><Relationship Id="rId72" Type="http://schemas.openxmlformats.org/officeDocument/2006/relationships/font" Target="fonts/IBMPlexSansSemiBold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74" Type="http://schemas.openxmlformats.org/officeDocument/2006/relationships/font" Target="fonts/IBMPlexSansSemiBold-bold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IBMPlexSansSemiBold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2.xml"/><Relationship Id="rId64" Type="http://schemas.openxmlformats.org/officeDocument/2006/relationships/font" Target="fonts/IBMPlexSansMedium-bold.fntdata"/><Relationship Id="rId63" Type="http://schemas.openxmlformats.org/officeDocument/2006/relationships/font" Target="fonts/IBMPlexSansMedium-regular.fntdata"/><Relationship Id="rId22" Type="http://schemas.openxmlformats.org/officeDocument/2006/relationships/slide" Target="slides/slide14.xml"/><Relationship Id="rId66" Type="http://schemas.openxmlformats.org/officeDocument/2006/relationships/font" Target="fonts/IBMPlexSansMedium-boldItalic.fntdata"/><Relationship Id="rId21" Type="http://schemas.openxmlformats.org/officeDocument/2006/relationships/slide" Target="slides/slide13.xml"/><Relationship Id="rId65" Type="http://schemas.openxmlformats.org/officeDocument/2006/relationships/font" Target="fonts/IBMPlexSansMedium-italic.fntdata"/><Relationship Id="rId24" Type="http://schemas.openxmlformats.org/officeDocument/2006/relationships/slide" Target="slides/slide16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5.xml"/><Relationship Id="rId67" Type="http://schemas.openxmlformats.org/officeDocument/2006/relationships/font" Target="fonts/HelveticaNeue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font" Target="fonts/IBMPlexSans-regular.fntdata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font" Target="fonts/IBMPlexSans-italic.fntdata"/><Relationship Id="rId12" Type="http://schemas.openxmlformats.org/officeDocument/2006/relationships/slide" Target="slides/slide4.xml"/><Relationship Id="rId56" Type="http://schemas.openxmlformats.org/officeDocument/2006/relationships/font" Target="fonts/IBMPlexSans-bold.fntdata"/><Relationship Id="rId15" Type="http://schemas.openxmlformats.org/officeDocument/2006/relationships/slide" Target="slides/slide7.xml"/><Relationship Id="rId59" Type="http://schemas.openxmlformats.org/officeDocument/2006/relationships/font" Target="fonts/Roboto-regular.fntdata"/><Relationship Id="rId14" Type="http://schemas.openxmlformats.org/officeDocument/2006/relationships/slide" Target="slides/slide6.xml"/><Relationship Id="rId58" Type="http://schemas.openxmlformats.org/officeDocument/2006/relationships/font" Target="fonts/IBMPlexSans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fff2a359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3fff2a359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404f306e08_0_9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404f306e08_0_9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403e4b7528_2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403e4b7528_2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403e4b7528_2_1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403e4b7528_2_1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03e4b7528_2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403e4b7528_2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403e4b7528_2_13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1403e4b7528_2_1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03e4b7528_2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403e4b7528_2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403e4b7528_2_14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403e4b7528_2_14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403e4b7528_2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403e4b7528_2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404f306e08_0_9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404f306e08_0_9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403e4b7528_2_1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403e4b7528_2_1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6f039eb8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36f039eb8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403e4b7528_2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403e4b7528_2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403e4b7528_2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403e4b7528_2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403e4b7528_2_1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403e4b7528_2_1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403e4b7528_2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403e4b7528_2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403e4b7528_2_14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1403e4b7528_2_14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403e4b7528_2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403e4b7528_2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403e4b7528_2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403e4b7528_2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403e4b7528_2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403e4b7528_2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403e4b7528_2_15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1403e4b7528_2_15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403e4b7528_2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403e4b7528_2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fff2a359e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fff2a359e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403e4b7528_2_1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1403e4b7528_2_15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403e4b7528_2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403e4b7528_2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403e4b7528_2_1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403e4b7528_2_15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403e4b7528_2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403e4b7528_2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3e4b7528_2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3e4b7528_2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403e4b7528_2_15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1403e4b7528_2_15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403e4b7528_2_1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403e4b7528_2_1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403e4b7528_2_15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1403e4b7528_2_15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404f306e08_0_1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404f306e08_0_1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403e4b7528_2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403e4b7528_2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403e4b7528_2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403e4b7528_2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403e4b7528_2_17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1403e4b7528_2_17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404f306e08_0_1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1404f306e08_0_1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403e4b7528_2_17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1403e4b7528_2_17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04f306e08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04f306e08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403e4b7528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403e4b7528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3fff2a359e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3fff2a359e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3fff2a359e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3fff2a359e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404f306e08_0_1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404f306e08_0_1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403e4b7528_2_66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7" name="Google Shape;517;g1403e4b7528_2_66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03e4b7528_2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403e4b7528_2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404f306e08_0_9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404f306e08_0_9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403e4b7528_2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403e4b7528_2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3.png"/><Relationship Id="rId13" Type="http://schemas.openxmlformats.org/officeDocument/2006/relationships/image" Target="../media/image7.png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5" Type="http://schemas.openxmlformats.org/officeDocument/2006/relationships/image" Target="../media/image49.png"/><Relationship Id="rId1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2.png"/><Relationship Id="rId13" Type="http://schemas.openxmlformats.org/officeDocument/2006/relationships/image" Target="../media/image43.png"/><Relationship Id="rId1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5" Type="http://schemas.openxmlformats.org/officeDocument/2006/relationships/image" Target="../media/image28.png"/><Relationship Id="rId1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3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Relationship Id="rId3" Type="http://schemas.openxmlformats.org/officeDocument/2006/relationships/image" Target="../media/image4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Relationship Id="rId3" Type="http://schemas.openxmlformats.org/officeDocument/2006/relationships/image" Target="../media/image4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4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.png"/><Relationship Id="rId3" Type="http://schemas.openxmlformats.org/officeDocument/2006/relationships/image" Target="../media/image4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Relationship Id="rId3" Type="http://schemas.openxmlformats.org/officeDocument/2006/relationships/image" Target="../media/image4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5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Relationship Id="rId3" Type="http://schemas.openxmlformats.org/officeDocument/2006/relationships/image" Target="../media/image4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4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6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2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130" name="Google Shape;130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205" name="Google Shape;205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210" name="Google Shape;210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3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3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3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53" name="Google Shape;253;p3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254" name="Google Shape;254;p3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4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_1" showMasterSp="0">
  <p:cSld name="2_Только заголовок_1_2_2_1_1_1_1_1">
    <p:bg>
      <p:bgPr>
        <a:solidFill>
          <a:srgbClr val="6E32E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266" name="Google Shape;266;p4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68" name="Google Shape;268;p41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69" name="Google Shape;269;p4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2" name="Google Shape;272;p4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0" name="Google Shape;280;p4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8" name="Google Shape;288;p45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2" name="Google Shape;29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6" name="Google Shape;29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0" name="Google Shape;300;p4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1" name="Google Shape;30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6" name="Google Shape;30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0" name="Google Shape;310;p5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5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3" name="Google Shape;31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p52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p52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p52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p52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p52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p52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52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p52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52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2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p52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8" name="Google Shape;328;p52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9" name="Google Shape;329;p52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0" name="Google Shape;330;p52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52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2" name="Google Shape;332;p52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3" name="Google Shape;333;p52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4" name="Google Shape;334;p52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5" name="Google Shape;335;p52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6" name="Google Shape;336;p52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7" name="Google Shape;33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1" name="Google Shape;341;p53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2" name="Google Shape;342;p53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3" name="Google Shape;343;p53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4" name="Google Shape;344;p53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5" name="Google Shape;345;p53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6" name="Google Shape;346;p53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7" name="Google Shape;347;p53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53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9" name="Google Shape;349;p53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0" name="Google Shape;350;p53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1" name="Google Shape;351;p53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2" name="Google Shape;352;p53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3" name="Google Shape;35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3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7" name="Google Shape;357;p5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9" name="Google Shape;35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2" name="Google Shape;362;p55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4" name="Google Shape;364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5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8" name="Google Shape;36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2" name="Google Shape;37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6" name="Google Shape;37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1" name="Google Shape;381;p5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6" name="Google Shape;386;p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1" name="Google Shape;391;p6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6" name="Google Shape;396;p6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4" name="Google Shape;404;p64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8" name="Google Shape;408;p6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09" name="Google Shape;4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3" name="Google Shape;4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15" name="Google Shape;4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9" name="Google Shape;4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5" name="Google Shape;4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0" name="Google Shape;430;p69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1" name="Google Shape;431;p69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2" name="Google Shape;43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445" name="Google Shape;445;p7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446" name="Google Shape;446;p74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4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74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49" name="Google Shape;449;p74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p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5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453" name="Google Shape;453;p75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454" name="Google Shape;454;p7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5" name="Google Shape;455;p7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8" name="Google Shape;458;p7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2" name="Google Shape;462;p77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3" name="Google Shape;463;p7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4" name="Google Shape;464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5" name="Google Shape;465;p7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8" name="Google Shape;468;p78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9" name="Google Shape;469;p7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0" name="Google Shape;470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1" name="Google Shape;471;p7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74" name="Google Shape;474;p79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475" name="Google Shape;475;p7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9" name="Google Shape;479;p80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480" name="Google Shape;480;p8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3" name="Google Shape;483;p8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ail.ru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89" name="Google Shape;489;p82"/>
          <p:cNvSpPr txBox="1"/>
          <p:nvPr>
            <p:ph idx="1" type="subTitle"/>
          </p:nvPr>
        </p:nvSpPr>
        <p:spPr>
          <a:xfrm>
            <a:off x="297275" y="3272200"/>
            <a:ext cx="3852000" cy="175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accent2"/>
                </a:solidFill>
              </a:rPr>
              <a:t>Урок 7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600"/>
              <a:t>Важные нюансы при тестировании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0" name="Google Shape;57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701" y="592099"/>
            <a:ext cx="3087700" cy="422185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91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p91"/>
          <p:cNvSpPr txBox="1"/>
          <p:nvPr>
            <p:ph idx="4294967295" type="subTitle"/>
          </p:nvPr>
        </p:nvSpPr>
        <p:spPr>
          <a:xfrm>
            <a:off x="424600" y="1263288"/>
            <a:ext cx="3852000" cy="23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Ждать пока у всех когорт пройдет окно конверсии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Либо обрезать когорты у которых не прошло достаточное время для окна конверсии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Множественные изменения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8" name="Google Shape;578;p92"/>
          <p:cNvSpPr txBox="1"/>
          <p:nvPr/>
        </p:nvSpPr>
        <p:spPr>
          <a:xfrm>
            <a:off x="414176" y="1440000"/>
            <a:ext cx="38520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чистом A/B тесте группы не должны отличаться между собой больше чем на одно изменение.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Иначе вы не сможете достоверно определить, что положительно или отрицательно повлияло на положительный/негативный результат теста.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</a:t>
            </a: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главной mail.ri убрали блок с рекламой под новостями + подняли ленту с рексистемами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9" name="Google Shape;57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175" y="1045050"/>
            <a:ext cx="3333325" cy="33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3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5" name="Google Shape;585;p93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6" name="Google Shape;586;p93"/>
          <p:cNvSpPr txBox="1"/>
          <p:nvPr>
            <p:ph idx="4294967295" type="subTitle"/>
          </p:nvPr>
        </p:nvSpPr>
        <p:spPr>
          <a:xfrm>
            <a:off x="424600" y="1263288"/>
            <a:ext cx="3852000" cy="17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Не делать больше одного отличия между группами 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 крайнем случае запускать A/B/C../N тест.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7" name="Google Shape;58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226" y="358675"/>
            <a:ext cx="2939426" cy="38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Пересечение A/B-тестов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3" name="Google Shape;593;p94"/>
          <p:cNvSpPr txBox="1"/>
          <p:nvPr/>
        </p:nvSpPr>
        <p:spPr>
          <a:xfrm>
            <a:off x="414176" y="1440000"/>
            <a:ext cx="38520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запуске нескольких тестов на одной странице одновременно вы: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Смешаете пользователей и у вас не получится однородных выборок.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сможете достоверно определить, что положительно или отрицательно повлияло на положительный/негативный результат теста.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4" name="Google Shape;59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52" y="1119648"/>
            <a:ext cx="3242050" cy="31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5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0" name="Google Shape;600;p95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1" name="Google Shape;601;p95"/>
          <p:cNvSpPr txBox="1"/>
          <p:nvPr>
            <p:ph idx="4294967295" type="subTitle"/>
          </p:nvPr>
        </p:nvSpPr>
        <p:spPr>
          <a:xfrm>
            <a:off x="424600" y="1263288"/>
            <a:ext cx="3852000" cy="14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Вести общий лог/план экспериментов и в целом синхронизироваться с другими командами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2" name="Google Shape;60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800" y="1515542"/>
            <a:ext cx="3492499" cy="226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6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Динамические правила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8" name="Google Shape;608;p96"/>
          <p:cNvSpPr txBox="1"/>
          <p:nvPr/>
        </p:nvSpPr>
        <p:spPr>
          <a:xfrm>
            <a:off x="414176" y="1440000"/>
            <a:ext cx="38520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Идея A/B-теста =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 разных цен для пользователей с разных устройств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s.png" id="609" name="Google Shape;60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2000" y="1678551"/>
            <a:ext cx="1756365" cy="1553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96"/>
          <p:cNvCxnSpPr/>
          <p:nvPr/>
        </p:nvCxnSpPr>
        <p:spPr>
          <a:xfrm>
            <a:off x="6751734" y="2676148"/>
            <a:ext cx="1056600" cy="417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611" name="Google Shape;611;p96"/>
          <p:cNvCxnSpPr/>
          <p:nvPr/>
        </p:nvCxnSpPr>
        <p:spPr>
          <a:xfrm flipH="1" rot="10800000">
            <a:off x="6729159" y="1780149"/>
            <a:ext cx="1101900" cy="4182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612" name="Google Shape;612;p96"/>
          <p:cNvSpPr txBox="1"/>
          <p:nvPr/>
        </p:nvSpPr>
        <p:spPr>
          <a:xfrm>
            <a:off x="8137800" y="1590125"/>
            <a:ext cx="7926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Телефон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3" name="Google Shape;613;p96"/>
          <p:cNvSpPr txBox="1"/>
          <p:nvPr/>
        </p:nvSpPr>
        <p:spPr>
          <a:xfrm>
            <a:off x="8137789" y="3021515"/>
            <a:ext cx="9723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i="0" lang="ru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Десктоп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4" name="Google Shape;614;p96"/>
          <p:cNvSpPr txBox="1"/>
          <p:nvPr/>
        </p:nvSpPr>
        <p:spPr>
          <a:xfrm>
            <a:off x="4879210" y="3478475"/>
            <a:ext cx="15021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1700"/>
              <a:buFont typeface="Helvetica Neue"/>
              <a:buNone/>
            </a:pPr>
            <a:r>
              <a:rPr lang="ru" sz="1700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</a:t>
            </a:r>
            <a:r>
              <a:rPr i="0" lang="ru" sz="17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дин юзер, но разные куки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7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0" name="Google Shape;620;p97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1" name="Google Shape;621;p97"/>
          <p:cNvSpPr txBox="1"/>
          <p:nvPr>
            <p:ph idx="4294967295" type="subTitle"/>
          </p:nvPr>
        </p:nvSpPr>
        <p:spPr>
          <a:xfrm>
            <a:off x="424600" y="1263288"/>
            <a:ext cx="3852000" cy="19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Не экспериментировать с таким видом тестов. Они могут вызвать негатив и плохую репутацию у сайта (продукта).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22" name="Google Shape;62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800" y="2411050"/>
            <a:ext cx="4539351" cy="22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Множественные сравнения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8" name="Google Shape;628;p98"/>
          <p:cNvSpPr txBox="1"/>
          <p:nvPr/>
        </p:nvSpPr>
        <p:spPr>
          <a:xfrm>
            <a:off x="414176" y="1440000"/>
            <a:ext cx="38520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юзеры разбивается более чем на две подгруппы, вероятность получить ошибку первого рода при эксперименте нарастает экспоненциально: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1-(1-α)^m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где m – количество сравнений.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 случае, например, A/B/C теста у нас 3 попарных сравнения: A/B, A/C, B/C. Это означает, что при уровне значимости 95%, альфа будет 1- (1-0.05 ) ^ 3 = 0.1426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29" name="Google Shape;62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128" y="1309525"/>
            <a:ext cx="3646870" cy="31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9"/>
          <p:cNvSpPr txBox="1"/>
          <p:nvPr/>
        </p:nvSpPr>
        <p:spPr>
          <a:xfrm>
            <a:off x="286431" y="248331"/>
            <a:ext cx="6815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63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</a:pPr>
            <a:r>
              <a:rPr lang="ru" sz="3300">
                <a:latin typeface="IBM Plex Sans"/>
                <a:ea typeface="IBM Plex Sans"/>
                <a:cs typeface="IBM Plex Sans"/>
                <a:sym typeface="IBM Plex Sans"/>
              </a:rPr>
              <a:t>Множественные сравнения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5" name="Google Shape;63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75" y="981381"/>
            <a:ext cx="6573656" cy="400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0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1" name="Google Shape;641;p100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2" name="Google Shape;642;p100"/>
          <p:cNvSpPr txBox="1"/>
          <p:nvPr>
            <p:ph idx="4294967295" type="subTitle"/>
          </p:nvPr>
        </p:nvSpPr>
        <p:spPr>
          <a:xfrm>
            <a:off x="424600" y="1263288"/>
            <a:ext cx="3852000" cy="286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По возможности не проводить без необходимости множественные сравнения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Брать ошибку первого рода  (alpha/ n  или сразу например 0,01% ) - это понижает мощность теста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643" name="Google Shape;64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017" y="628779"/>
            <a:ext cx="2694550" cy="38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600"/>
              <a:t>Важные нюансы при тестировании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1"/>
          <p:cNvSpPr txBox="1"/>
          <p:nvPr/>
        </p:nvSpPr>
        <p:spPr>
          <a:xfrm>
            <a:off x="1155075" y="1800000"/>
            <a:ext cx="44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Забывают логировать важную информацию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9" name="Google Shape;649;p101"/>
          <p:cNvSpPr txBox="1"/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Нюансы и ошибки на этапе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подготовки изменений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0" name="Google Shape;650;p10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01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2" name="Google Shape;652;p101"/>
          <p:cNvSpPr/>
          <p:nvPr/>
        </p:nvSpPr>
        <p:spPr>
          <a:xfrm>
            <a:off x="539988" y="257175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3" name="Google Shape;653;p101"/>
          <p:cNvSpPr txBox="1"/>
          <p:nvPr/>
        </p:nvSpPr>
        <p:spPr>
          <a:xfrm>
            <a:off x="1155075" y="2663550"/>
            <a:ext cx="44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тестируют изменения качественно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2"/>
          <p:cNvSpPr txBox="1"/>
          <p:nvPr/>
        </p:nvSpPr>
        <p:spPr>
          <a:xfrm>
            <a:off x="756950" y="566425"/>
            <a:ext cx="3715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 логируем важную информацию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9" name="Google Shape;659;p102"/>
          <p:cNvSpPr txBox="1"/>
          <p:nvPr/>
        </p:nvSpPr>
        <p:spPr>
          <a:xfrm>
            <a:off x="801800" y="1319250"/>
            <a:ext cx="36255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Очень частая проблема даже в продуктах с высоким уровнем аналитической культуры.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Может лишить нас возможности корректно проанализировать тест или усложнит сам процесс.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660" name="Google Shape;66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657" y="1376125"/>
            <a:ext cx="2538350" cy="21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3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6" name="Google Shape;666;p103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7" name="Google Shape;667;p103"/>
          <p:cNvSpPr txBox="1"/>
          <p:nvPr>
            <p:ph idx="4294967295" type="subTitle"/>
          </p:nvPr>
        </p:nvSpPr>
        <p:spPr>
          <a:xfrm>
            <a:off x="424600" y="1263288"/>
            <a:ext cx="3852000" cy="29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Сделать чек-лист для менеджеров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На этапе планирования и подготовки изменений обязательно подключать аналитиков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8" name="Google Shape;66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775" y="912375"/>
            <a:ext cx="3730604" cy="33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4"/>
          <p:cNvSpPr txBox="1"/>
          <p:nvPr/>
        </p:nvSpPr>
        <p:spPr>
          <a:xfrm>
            <a:off x="124975" y="720000"/>
            <a:ext cx="421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Некачественная проверка изменения на предмет соответствия ТЗ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4" name="Google Shape;674;p104"/>
          <p:cNvSpPr txBox="1"/>
          <p:nvPr/>
        </p:nvSpPr>
        <p:spPr>
          <a:xfrm>
            <a:off x="414176" y="1440000"/>
            <a:ext cx="3852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Оунер процесса, который лучше всех знает задумку теста должен проверять новые функции перед запуском.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поможет уберечь ваш продукт от лишних репутационных рисков и сделать и провести качественный тест.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Именно оунер должен проверить то, что сделано по ТЗ на предмет соответствия цели.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5" name="Google Shape;67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5" y="1010363"/>
            <a:ext cx="3717600" cy="312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5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1" name="Google Shape;681;p105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2" name="Google Shape;682;p105"/>
          <p:cNvSpPr txBox="1"/>
          <p:nvPr>
            <p:ph idx="4294967295" type="subTitle"/>
          </p:nvPr>
        </p:nvSpPr>
        <p:spPr>
          <a:xfrm>
            <a:off x="424600" y="1263288"/>
            <a:ext cx="3852000" cy="36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Выделять ресурсы тестировщиков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Самому тестировать изменение на предмет соответствия ТЗ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Готовится к поэтапной раскатке изменения в будущем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83" name="Google Shape;68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375" y="1144057"/>
            <a:ext cx="3171599" cy="2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6"/>
          <p:cNvSpPr txBox="1"/>
          <p:nvPr/>
        </p:nvSpPr>
        <p:spPr>
          <a:xfrm>
            <a:off x="1155075" y="1800000"/>
            <a:ext cx="4493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Преждевременно завершать тест/ продолжать излишне долго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9" name="Google Shape;689;p106"/>
          <p:cNvSpPr txBox="1"/>
          <p:nvPr>
            <p:ph type="title"/>
          </p:nvPr>
        </p:nvSpPr>
        <p:spPr>
          <a:xfrm>
            <a:off x="548750" y="720000"/>
            <a:ext cx="8064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Нюансы и ошибки на этапе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запуска теста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90" name="Google Shape;690;p10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06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92" name="Google Shape;692;p106"/>
          <p:cNvSpPr/>
          <p:nvPr/>
        </p:nvSpPr>
        <p:spPr>
          <a:xfrm>
            <a:off x="539988" y="257175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93" name="Google Shape;693;p106"/>
          <p:cNvSpPr/>
          <p:nvPr/>
        </p:nvSpPr>
        <p:spPr>
          <a:xfrm>
            <a:off x="548750" y="3173775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94" name="Google Shape;694;p106"/>
          <p:cNvSpPr txBox="1"/>
          <p:nvPr/>
        </p:nvSpPr>
        <p:spPr>
          <a:xfrm>
            <a:off x="1155075" y="2663550"/>
            <a:ext cx="44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Внесение изменений в процессе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5" name="Google Shape;695;p106"/>
          <p:cNvSpPr txBox="1"/>
          <p:nvPr/>
        </p:nvSpPr>
        <p:spPr>
          <a:xfrm>
            <a:off x="1155075" y="3181725"/>
            <a:ext cx="44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Плохое сплитование трафика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7"/>
          <p:cNvSpPr txBox="1"/>
          <p:nvPr/>
        </p:nvSpPr>
        <p:spPr>
          <a:xfrm>
            <a:off x="235075" y="720000"/>
            <a:ext cx="421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 хватает данных для определения стат. значимости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1" name="Google Shape;701;p107"/>
          <p:cNvSpPr txBox="1"/>
          <p:nvPr/>
        </p:nvSpPr>
        <p:spPr>
          <a:xfrm>
            <a:off x="414176" y="1440000"/>
            <a:ext cx="38520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Преждевременно законченный тест - не валидные результаты.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Продолжение теста в ожидании стат значимости - шанс потратить деньги и время компании не получив результата.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02" name="Google Shape;70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863" y="1117545"/>
            <a:ext cx="4536276" cy="28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8"/>
          <p:cNvSpPr txBox="1"/>
          <p:nvPr/>
        </p:nvSpPr>
        <p:spPr>
          <a:xfrm>
            <a:off x="124975" y="720000"/>
            <a:ext cx="421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Проблема подглядывания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8" name="Google Shape;708;p108"/>
          <p:cNvSpPr txBox="1"/>
          <p:nvPr/>
        </p:nvSpPr>
        <p:spPr>
          <a:xfrm>
            <a:off x="414176" y="1440000"/>
            <a:ext cx="38520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Peeking problem (проблема подглядывания) проявляется, когда вы проверяете промежуточные результаты с готовностью принять решение: раскатить одну из версий, если различие между тестом и контролем окажется значимым.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09" name="Google Shape;709;p108"/>
          <p:cNvPicPr preferRelativeResize="0"/>
          <p:nvPr/>
        </p:nvPicPr>
        <p:blipFill rotWithShape="1">
          <a:blip r:embed="rId3">
            <a:alphaModFix/>
          </a:blip>
          <a:srcRect b="0" l="0" r="25700" t="4507"/>
          <a:stretch/>
        </p:blipFill>
        <p:spPr>
          <a:xfrm>
            <a:off x="4642862" y="838697"/>
            <a:ext cx="4430276" cy="34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9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5" name="Google Shape;715;p109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16" name="Google Shape;716;p109"/>
          <p:cNvSpPr txBox="1"/>
          <p:nvPr>
            <p:ph idx="4294967295" type="subTitle"/>
          </p:nvPr>
        </p:nvSpPr>
        <p:spPr>
          <a:xfrm>
            <a:off x="424600" y="1263288"/>
            <a:ext cx="3852000" cy="44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Мониторить корректность теста и ключевые метрики можно и нужно 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Принимать решения на основе неполных данных нельзя.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Нужно ждать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завершения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рассчитанного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срока и завершать тест в независимости от наличия отсутствия стат значимости.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17" name="Google Shape;71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375" y="1144057"/>
            <a:ext cx="3171599" cy="2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10"/>
          <p:cNvSpPr txBox="1"/>
          <p:nvPr/>
        </p:nvSpPr>
        <p:spPr>
          <a:xfrm>
            <a:off x="361800" y="720000"/>
            <a:ext cx="421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Внесение изменений по ходу эксперимента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3" name="Google Shape;723;p110"/>
          <p:cNvSpPr txBox="1"/>
          <p:nvPr/>
        </p:nvSpPr>
        <p:spPr>
          <a:xfrm>
            <a:off x="414176" y="1440000"/>
            <a:ext cx="38520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очень хорошая практика, которая может изменить опыт пользователей и  затруднить анализ эксперимента.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724" name="Google Shape;72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300" y="1073922"/>
            <a:ext cx="3031025" cy="29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1" name="Google Shape;501;p84"/>
          <p:cNvSpPr txBox="1"/>
          <p:nvPr/>
        </p:nvSpPr>
        <p:spPr>
          <a:xfrm>
            <a:off x="205875" y="1075450"/>
            <a:ext cx="6156300" cy="29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Рассмотрим распространенные проблемы/подводные камни на разных этапах эксперимента и их возможные решения.</a:t>
            </a:r>
            <a:endParaRPr sz="13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Познакомитесь с шаблоном дизайна эксперимента и сможете на этапе планирования избежать многих ошибок. </a:t>
            </a:r>
            <a:endParaRPr sz="13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300"/>
              <a:buFont typeface="IBM Plex Sans"/>
              <a:buChar char="💡"/>
            </a:pPr>
            <a:r>
              <a:rPr lang="ru" sz="13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Познакомимся с чек-листом для экспериментов.</a:t>
            </a:r>
            <a:endParaRPr sz="13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502" name="Google Shape;50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1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0" name="Google Shape;730;p111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1" name="Google Shape;731;p111"/>
          <p:cNvSpPr txBox="1"/>
          <p:nvPr>
            <p:ph idx="4294967295" type="subTitle"/>
          </p:nvPr>
        </p:nvSpPr>
        <p:spPr>
          <a:xfrm>
            <a:off x="424600" y="1263288"/>
            <a:ext cx="3852000" cy="312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Выделять время на планирование теста и четко понимать  что вы хотите сделать заранее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2"/>
          <p:cNvSpPr txBox="1"/>
          <p:nvPr/>
        </p:nvSpPr>
        <p:spPr>
          <a:xfrm>
            <a:off x="361800" y="720000"/>
            <a:ext cx="421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Плохое сплитование трафика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7" name="Google Shape;737;p112"/>
          <p:cNvSpPr txBox="1"/>
          <p:nvPr/>
        </p:nvSpPr>
        <p:spPr>
          <a:xfrm>
            <a:off x="414176" y="1440000"/>
            <a:ext cx="38520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Неравномерное распределение трафика может сильно исказить результаты. 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Такое может происходить из-за недоработок или багов инструмента для проведения A/B-тестов.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Например, в одной из групп преобладает аудитория из МСК/СПБ , в другой же наоборот больше людей из регионов.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схема.jpg" id="738" name="Google Shape;738;p112"/>
          <p:cNvPicPr preferRelativeResize="0"/>
          <p:nvPr/>
        </p:nvPicPr>
        <p:blipFill rotWithShape="1">
          <a:blip r:embed="rId3">
            <a:alphaModFix/>
          </a:blip>
          <a:srcRect b="0" l="45124" r="2983" t="0"/>
          <a:stretch/>
        </p:blipFill>
        <p:spPr>
          <a:xfrm>
            <a:off x="4638718" y="982834"/>
            <a:ext cx="4068769" cy="3915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хема.jpg" id="739" name="Google Shape;739;p112"/>
          <p:cNvPicPr preferRelativeResize="0"/>
          <p:nvPr/>
        </p:nvPicPr>
        <p:blipFill rotWithShape="1">
          <a:blip r:embed="rId3">
            <a:alphaModFix/>
          </a:blip>
          <a:srcRect b="0" l="45124" r="2983" t="0"/>
          <a:stretch/>
        </p:blipFill>
        <p:spPr>
          <a:xfrm>
            <a:off x="4791118" y="1186259"/>
            <a:ext cx="4068769" cy="3915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хема.jpg" id="740" name="Google Shape;740;p112"/>
          <p:cNvPicPr preferRelativeResize="0"/>
          <p:nvPr/>
        </p:nvPicPr>
        <p:blipFill rotWithShape="1">
          <a:blip r:embed="rId3">
            <a:alphaModFix/>
          </a:blip>
          <a:srcRect b="0" l="45124" r="2983" t="0"/>
          <a:stretch/>
        </p:blipFill>
        <p:spPr>
          <a:xfrm>
            <a:off x="4943518" y="1338659"/>
            <a:ext cx="4068769" cy="3915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хема.jpg" id="741" name="Google Shape;741;p112"/>
          <p:cNvPicPr preferRelativeResize="0"/>
          <p:nvPr/>
        </p:nvPicPr>
        <p:blipFill rotWithShape="1">
          <a:blip r:embed="rId3">
            <a:alphaModFix/>
          </a:blip>
          <a:srcRect b="0" l="45124" r="2983" t="0"/>
          <a:stretch/>
        </p:blipFill>
        <p:spPr>
          <a:xfrm>
            <a:off x="5095918" y="1491059"/>
            <a:ext cx="4068769" cy="391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3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7" name="Google Shape;747;p113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8" name="Google Shape;748;p113"/>
          <p:cNvSpPr txBox="1"/>
          <p:nvPr>
            <p:ph idx="4294967295" type="subTitle"/>
          </p:nvPr>
        </p:nvSpPr>
        <p:spPr>
          <a:xfrm>
            <a:off x="424600" y="1263300"/>
            <a:ext cx="6023100" cy="3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Раз в квартал проводить A/A/B-тесты. Или простой A/A-тест для проверки инструментария.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49" name="Google Shape;74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338" y="1604706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4"/>
          <p:cNvSpPr txBox="1"/>
          <p:nvPr/>
        </p:nvSpPr>
        <p:spPr>
          <a:xfrm>
            <a:off x="1155075" y="1800000"/>
            <a:ext cx="4493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стат значимости перебором различных сегментов/метрик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5" name="Google Shape;755;p114"/>
          <p:cNvSpPr txBox="1"/>
          <p:nvPr>
            <p:ph type="title"/>
          </p:nvPr>
        </p:nvSpPr>
        <p:spPr>
          <a:xfrm>
            <a:off x="548750" y="720000"/>
            <a:ext cx="8064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Нюансы и ошибки на этапе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анализа теста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6" name="Google Shape;756;p114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7" name="Google Shape;757;p114"/>
          <p:cNvSpPr/>
          <p:nvPr/>
        </p:nvSpPr>
        <p:spPr>
          <a:xfrm>
            <a:off x="539988" y="257175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8" name="Google Shape;758;p114"/>
          <p:cNvSpPr txBox="1"/>
          <p:nvPr/>
        </p:nvSpPr>
        <p:spPr>
          <a:xfrm>
            <a:off x="1155075" y="2663550"/>
            <a:ext cx="44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Отсутствие критериев принятия решения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5"/>
          <p:cNvSpPr txBox="1"/>
          <p:nvPr/>
        </p:nvSpPr>
        <p:spPr>
          <a:xfrm>
            <a:off x="361800" y="720000"/>
            <a:ext cx="421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Поиск стат значимости перебором сегментов/метрик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64" name="Google Shape;764;p115"/>
          <p:cNvSpPr txBox="1"/>
          <p:nvPr/>
        </p:nvSpPr>
        <p:spPr>
          <a:xfrm>
            <a:off x="414176" y="1440000"/>
            <a:ext cx="38520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Перебирая постфактум разные срезы, сегменты и метрики в поисках стат значимости мы пытаемся любыми силами подогнать факты под теорию 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Мы совершаем множественные сравнения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65" name="Google Shape;76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425" y="1440000"/>
            <a:ext cx="3621700" cy="18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6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1" name="Google Shape;771;p116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2" name="Google Shape;772;p116"/>
          <p:cNvSpPr txBox="1"/>
          <p:nvPr>
            <p:ph idx="4294967295" type="subTitle"/>
          </p:nvPr>
        </p:nvSpPr>
        <p:spPr>
          <a:xfrm>
            <a:off x="424600" y="1263300"/>
            <a:ext cx="6090900" cy="5463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Можно смотреть важные срезы по полу/возрасту мобила/десктоп и если это обосновывается с идеей эксперимента.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Можно использовать интересные файндинги для генерации гипотез будущих researches.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Нельзя пытаться использовать такие срезы при принятии решений по эксперименту, если вы просто перебирали разные комбинации и обнаружили где-то стат значимость.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7"/>
          <p:cNvSpPr txBox="1"/>
          <p:nvPr/>
        </p:nvSpPr>
        <p:spPr>
          <a:xfrm>
            <a:off x="361800" y="720000"/>
            <a:ext cx="421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Отсутствие критериев принятия решений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8" name="Google Shape;778;p117"/>
          <p:cNvSpPr txBox="1"/>
          <p:nvPr/>
        </p:nvSpPr>
        <p:spPr>
          <a:xfrm>
            <a:off x="414176" y="1440000"/>
            <a:ext cx="3852000" cy="2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Без четко определенных критериев принятия решений - вы рискуете зря потратить время на тест и после его завершения плохо понимать, что нужно делать.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каких развитиях событий и получения каких результатов какие решения я принимаю (например, если через неделю метрика C1 ниже на 1 п.п., то сразу же вырубаем эксперимент)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79" name="Google Shape;77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62" y="1705224"/>
            <a:ext cx="4229676" cy="16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8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5" name="Google Shape;785;p118"/>
          <p:cNvSpPr txBox="1"/>
          <p:nvPr>
            <p:ph type="title"/>
          </p:nvPr>
        </p:nvSpPr>
        <p:spPr>
          <a:xfrm>
            <a:off x="306550" y="5439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86" name="Google Shape;786;p118"/>
          <p:cNvSpPr txBox="1"/>
          <p:nvPr>
            <p:ph idx="4294967295" type="subTitle"/>
          </p:nvPr>
        </p:nvSpPr>
        <p:spPr>
          <a:xfrm>
            <a:off x="424600" y="1263300"/>
            <a:ext cx="6490800" cy="43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При планировании эксперимента заранее определить для себя критерии принятия решений в зависимости от различных исходов теста и влияния продуктовых фич на метрики.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9"/>
          <p:cNvSpPr txBox="1"/>
          <p:nvPr>
            <p:ph type="title"/>
          </p:nvPr>
        </p:nvSpPr>
        <p:spPr>
          <a:xfrm>
            <a:off x="774200" y="3812025"/>
            <a:ext cx="7830000" cy="3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/>
              <a:t>Подготовка шаблона дизайна эксперимента.</a:t>
            </a:r>
            <a:endParaRPr b="1"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0"/>
              <a:buFont typeface="Arial"/>
              <a:buNone/>
            </a:pPr>
            <a:r>
              <a:t/>
            </a:r>
            <a:endParaRPr b="1" sz="7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0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 дизайна эксперимента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97" name="Google Shape;797;p120"/>
          <p:cNvSpPr txBox="1"/>
          <p:nvPr/>
        </p:nvSpPr>
        <p:spPr>
          <a:xfrm>
            <a:off x="4752000" y="2340000"/>
            <a:ext cx="3852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203200" marR="25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полноценный документ. 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203200" marR="25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исторические данные.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203200" marR="25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хорошая практика, чтобы не замыкать на себе процессы, если вы решите сменить место работы.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5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98" name="Google Shape;7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75" y="1109127"/>
            <a:ext cx="2824107" cy="28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8" name="Google Shape;508;p85"/>
          <p:cNvSpPr txBox="1"/>
          <p:nvPr>
            <p:ph idx="1" type="subTitle"/>
          </p:nvPr>
        </p:nvSpPr>
        <p:spPr>
          <a:xfrm>
            <a:off x="540000" y="1168500"/>
            <a:ext cx="3852000" cy="24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Ошибки и нюансы на этапе планирования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Ошибки и нюансы на этапе продуктовых изменений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Ошибки и нюансы на этапе запуска теста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Ошибки и нюансы на этапе анализа результатов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9" name="Google Shape;509;p8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 txBox="1"/>
          <p:nvPr/>
        </p:nvSpPr>
        <p:spPr>
          <a:xfrm>
            <a:off x="424589" y="1181732"/>
            <a:ext cx="42492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4" name="Google Shape;804;p121"/>
          <p:cNvSpPr txBox="1"/>
          <p:nvPr>
            <p:ph type="title"/>
          </p:nvPr>
        </p:nvSpPr>
        <p:spPr>
          <a:xfrm>
            <a:off x="306550" y="543925"/>
            <a:ext cx="4222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 дизайна эксперимента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05" name="Google Shape;805;p121"/>
          <p:cNvSpPr txBox="1"/>
          <p:nvPr>
            <p:ph idx="4294967295" type="subTitle"/>
          </p:nvPr>
        </p:nvSpPr>
        <p:spPr>
          <a:xfrm>
            <a:off x="424600" y="1263300"/>
            <a:ext cx="6490800" cy="59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Гипотеза.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Что делаем.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На каких пользователях тестируем.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Ключевые метрики для оценки эксперимента.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Ожидаемый эффект.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План действий в зависимости от результатов эксперимента.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0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2"/>
          <p:cNvSpPr txBox="1"/>
          <p:nvPr/>
        </p:nvSpPr>
        <p:spPr>
          <a:xfrm>
            <a:off x="561890" y="1173584"/>
            <a:ext cx="8309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Гипотеза: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на странице </a:t>
            </a: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https://mail.ru/</a:t>
            </a:r>
            <a:r>
              <a:rPr lang="ru" sz="12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поднять блок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 рекомендательной лентой Пульс </a:t>
            </a:r>
            <a:r>
              <a:rPr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первый</a:t>
            </a:r>
            <a:r>
              <a:rPr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экран, то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таймспент Главной вырастет на 15%,  при этом ARPU не просядет </a:t>
            </a:r>
            <a:r>
              <a:rPr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</a:t>
            </a:r>
            <a:r>
              <a:rPr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тому что 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люди будут больше проводить время в ленте читая ленту рекомендаций  и смотря видео в ней, а также чаще возвращаться на Главную.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делаем: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200" u="sng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Контрольная версия:</a:t>
            </a:r>
            <a:r>
              <a:rPr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оставляем текущий вид страницы.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200" u="sng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Тестовая версия:</a:t>
            </a:r>
            <a:r>
              <a:rPr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поднимаем блок c рекомендательной лентой Пульс  на первый экран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каких пользователях тестируем: 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На всех пользователях Главной на 10% трафика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1" name="Google Shape;811;p122"/>
          <p:cNvSpPr txBox="1"/>
          <p:nvPr/>
        </p:nvSpPr>
        <p:spPr>
          <a:xfrm>
            <a:off x="612750" y="535425"/>
            <a:ext cx="56901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 дизайна эксперимента</a:t>
            </a:r>
            <a:r>
              <a:rPr b="1"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Пример</a:t>
            </a:r>
            <a:endParaRPr b="1"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3"/>
          <p:cNvSpPr txBox="1"/>
          <p:nvPr/>
        </p:nvSpPr>
        <p:spPr>
          <a:xfrm>
            <a:off x="568465" y="1193284"/>
            <a:ext cx="8309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Метрики: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Таймспент Главной — primary.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ARPU — secondary.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План действий: 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Если наш эксперимент будет положительным и мы зафиксируем ожидаемое улучшение в в ключевых метриках и не посадим добавочные, то масштабируем изменение и «выкатываем» его на всех пользователей.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Если основные метрики падают или растут недостаточно, либо добавочные метрики падают, откатываем эксперимент.</a:t>
            </a: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7" name="Google Shape;817;p123"/>
          <p:cNvSpPr txBox="1"/>
          <p:nvPr/>
        </p:nvSpPr>
        <p:spPr>
          <a:xfrm>
            <a:off x="612750" y="535425"/>
            <a:ext cx="56901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 дизайна эксперимента</a:t>
            </a:r>
            <a:r>
              <a:rPr b="1"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Пример</a:t>
            </a:r>
            <a:endParaRPr b="1"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24"/>
          <p:cNvSpPr txBox="1"/>
          <p:nvPr>
            <p:ph type="title"/>
          </p:nvPr>
        </p:nvSpPr>
        <p:spPr>
          <a:xfrm>
            <a:off x="774200" y="3812025"/>
            <a:ext cx="7830000" cy="3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/>
              <a:t>Чек-лист</a:t>
            </a:r>
            <a:endParaRPr b="1"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Чек лист сокращенный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28" name="Google Shape;828;p125"/>
          <p:cNvPicPr preferRelativeResize="0"/>
          <p:nvPr/>
        </p:nvPicPr>
        <p:blipFill rotWithShape="1">
          <a:blip r:embed="rId3">
            <a:alphaModFix/>
          </a:blip>
          <a:srcRect b="0" l="0" r="0" t="10754"/>
          <a:stretch/>
        </p:blipFill>
        <p:spPr>
          <a:xfrm>
            <a:off x="297300" y="1339400"/>
            <a:ext cx="5859176" cy="35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25"/>
          <p:cNvPicPr preferRelativeResize="0"/>
          <p:nvPr/>
        </p:nvPicPr>
        <p:blipFill rotWithShape="1">
          <a:blip r:embed="rId4">
            <a:alphaModFix/>
          </a:blip>
          <a:srcRect b="0" l="774" r="-9" t="6655"/>
          <a:stretch/>
        </p:blipFill>
        <p:spPr>
          <a:xfrm>
            <a:off x="4736950" y="1339400"/>
            <a:ext cx="3522100" cy="11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6"/>
          <p:cNvSpPr txBox="1"/>
          <p:nvPr>
            <p:ph idx="4294967295" type="title"/>
          </p:nvPr>
        </p:nvSpPr>
        <p:spPr>
          <a:xfrm>
            <a:off x="576450" y="629025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разобрали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5" name="Google Shape;835;p126"/>
          <p:cNvSpPr txBox="1"/>
          <p:nvPr/>
        </p:nvSpPr>
        <p:spPr>
          <a:xfrm>
            <a:off x="540000" y="1168500"/>
            <a:ext cx="5244300" cy="27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Рассмотрели распространенные проблемы/подводные камни на разных этапах эксперимента и их возможные решения.</a:t>
            </a:r>
            <a:endParaRPr sz="1300">
              <a:solidFill>
                <a:srgbClr val="2C2D30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Обсудили как избежать этих нюансов либо минимизировать вред от них</a:t>
            </a:r>
            <a:endParaRPr sz="1300">
              <a:solidFill>
                <a:srgbClr val="2C2D3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Познакомились с чек-листом для экспериментов</a:t>
            </a:r>
            <a:endParaRPr sz="1500">
              <a:solidFill>
                <a:srgbClr val="01010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preencoded.png" id="836" name="Google Shape;836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2457" y="2519994"/>
            <a:ext cx="3582051" cy="2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27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 рассмотрим: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2" name="Google Shape;842;p127"/>
          <p:cNvSpPr txBox="1"/>
          <p:nvPr/>
        </p:nvSpPr>
        <p:spPr>
          <a:xfrm>
            <a:off x="4752000" y="1800000"/>
            <a:ext cx="38520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2C2D30"/>
              </a:buClr>
              <a:buSzPts val="1300"/>
              <a:buFont typeface="IBM Plex Sans"/>
              <a:buChar char="●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Разберем реальный пайплайн анализа а/б теста (от описательного анализа данных/проверки на нормальность до применения стат. критериев) на Python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843" name="Google Shape;843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5" y="1049425"/>
            <a:ext cx="4136624" cy="2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/>
              <a:t>Основные нюансы при тестировании</a:t>
            </a:r>
            <a:endParaRPr b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7"/>
          <p:cNvSpPr/>
          <p:nvPr/>
        </p:nvSpPr>
        <p:spPr>
          <a:xfrm>
            <a:off x="540000" y="878200"/>
            <a:ext cx="1746000" cy="6495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87"/>
          <p:cNvSpPr/>
          <p:nvPr/>
        </p:nvSpPr>
        <p:spPr>
          <a:xfrm>
            <a:off x="2646000" y="878200"/>
            <a:ext cx="1746000" cy="6495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Подготовка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продуктовых изменений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1" name="Google Shape;521;p87"/>
          <p:cNvSpPr/>
          <p:nvPr/>
        </p:nvSpPr>
        <p:spPr>
          <a:xfrm>
            <a:off x="6858000" y="906251"/>
            <a:ext cx="1746000" cy="6495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результатов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2" name="Google Shape;522;p87"/>
          <p:cNvSpPr/>
          <p:nvPr/>
        </p:nvSpPr>
        <p:spPr>
          <a:xfrm>
            <a:off x="4786025" y="906250"/>
            <a:ext cx="1746000" cy="6495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Запуск теста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3" name="Google Shape;523;p87"/>
          <p:cNvSpPr txBox="1"/>
          <p:nvPr/>
        </p:nvSpPr>
        <p:spPr>
          <a:xfrm>
            <a:off x="488972" y="243600"/>
            <a:ext cx="5947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проблемы при тестировании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4" name="Google Shape;524;p87"/>
          <p:cNvSpPr txBox="1"/>
          <p:nvPr/>
        </p:nvSpPr>
        <p:spPr>
          <a:xfrm>
            <a:off x="365775" y="1891500"/>
            <a:ext cx="2025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Неправильно выбранный/посчитанный период эксперимента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Множественные изменения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Пересечения с другими тестами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Динамические правила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Множественные сравнения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5" name="Google Shape;525;p87"/>
          <p:cNvSpPr txBox="1"/>
          <p:nvPr/>
        </p:nvSpPr>
        <p:spPr>
          <a:xfrm>
            <a:off x="2599388" y="1892400"/>
            <a:ext cx="202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Забываем логировать важную информацию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Не тестируем изменения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6" name="Google Shape;526;p87"/>
          <p:cNvSpPr txBox="1"/>
          <p:nvPr/>
        </p:nvSpPr>
        <p:spPr>
          <a:xfrm>
            <a:off x="6858000" y="1707600"/>
            <a:ext cx="202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Поиск стат значимости перебором различных сегментов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Отсутствие критериев принятия решения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7" name="Google Shape;527;p87"/>
          <p:cNvSpPr txBox="1"/>
          <p:nvPr/>
        </p:nvSpPr>
        <p:spPr>
          <a:xfrm>
            <a:off x="4833000" y="1892400"/>
            <a:ext cx="202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Преждевременно завершать тест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Внесение изменений в процессе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Плохое сплитование трафика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8"/>
          <p:cNvSpPr txBox="1"/>
          <p:nvPr/>
        </p:nvSpPr>
        <p:spPr>
          <a:xfrm>
            <a:off x="1155075" y="1800000"/>
            <a:ext cx="4493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Неправильно выбранный/посчитанный период эксперимента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3" name="Google Shape;533;p88"/>
          <p:cNvSpPr txBox="1"/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Нюансы и ошибки на этапе планирования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4" name="Google Shape;534;p8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88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6" name="Google Shape;536;p88"/>
          <p:cNvSpPr/>
          <p:nvPr/>
        </p:nvSpPr>
        <p:spPr>
          <a:xfrm>
            <a:off x="539988" y="257175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7" name="Google Shape;537;p88"/>
          <p:cNvSpPr/>
          <p:nvPr/>
        </p:nvSpPr>
        <p:spPr>
          <a:xfrm>
            <a:off x="548750" y="3173775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8" name="Google Shape;538;p88"/>
          <p:cNvSpPr txBox="1"/>
          <p:nvPr/>
        </p:nvSpPr>
        <p:spPr>
          <a:xfrm>
            <a:off x="1155075" y="2663550"/>
            <a:ext cx="44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Пересечения с другими тестами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9" name="Google Shape;539;p88"/>
          <p:cNvSpPr txBox="1"/>
          <p:nvPr/>
        </p:nvSpPr>
        <p:spPr>
          <a:xfrm>
            <a:off x="1155075" y="3181725"/>
            <a:ext cx="44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Множественные изменения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0" name="Google Shape;540;p88"/>
          <p:cNvSpPr/>
          <p:nvPr/>
        </p:nvSpPr>
        <p:spPr>
          <a:xfrm>
            <a:off x="548750" y="3741075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88"/>
          <p:cNvSpPr/>
          <p:nvPr/>
        </p:nvSpPr>
        <p:spPr>
          <a:xfrm>
            <a:off x="548750" y="42324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2" name="Google Shape;542;p88"/>
          <p:cNvSpPr txBox="1"/>
          <p:nvPr/>
        </p:nvSpPr>
        <p:spPr>
          <a:xfrm>
            <a:off x="1155075" y="3832875"/>
            <a:ext cx="44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Динамические правила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3" name="Google Shape;543;p88"/>
          <p:cNvSpPr txBox="1"/>
          <p:nvPr/>
        </p:nvSpPr>
        <p:spPr>
          <a:xfrm>
            <a:off x="1155075" y="4351050"/>
            <a:ext cx="44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Множественные сравнения</a:t>
            </a: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9"/>
          <p:cNvSpPr txBox="1"/>
          <p:nvPr/>
        </p:nvSpPr>
        <p:spPr>
          <a:xfrm>
            <a:off x="411881" y="141731"/>
            <a:ext cx="8067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63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Roboto"/>
              <a:buNone/>
            </a:pPr>
            <a:r>
              <a:t/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9" name="Google Shape;549;p89"/>
          <p:cNvSpPr txBox="1"/>
          <p:nvPr/>
        </p:nvSpPr>
        <p:spPr>
          <a:xfrm>
            <a:off x="4908741" y="992825"/>
            <a:ext cx="29670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63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Roboto"/>
              <a:buNone/>
            </a:pPr>
            <a:r>
              <a:t/>
            </a:r>
            <a:endParaRPr sz="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0" name="Google Shape;550;p89"/>
          <p:cNvSpPr txBox="1"/>
          <p:nvPr>
            <p:ph type="title"/>
          </p:nvPr>
        </p:nvSpPr>
        <p:spPr>
          <a:xfrm>
            <a:off x="111725" y="637500"/>
            <a:ext cx="42222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Некорректное 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планирование сроков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1" name="Google Shape;551;p89"/>
          <p:cNvSpPr/>
          <p:nvPr/>
        </p:nvSpPr>
        <p:spPr>
          <a:xfrm>
            <a:off x="1001225" y="1368825"/>
            <a:ext cx="2443200" cy="987300"/>
          </a:xfrm>
          <a:prstGeom prst="roundRect">
            <a:avLst>
              <a:gd fmla="val 16667" name="adj"/>
            </a:avLst>
          </a:prstGeom>
          <a:solidFill>
            <a:srgbClr val="AAF0A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Запускать тест в праздники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89"/>
          <p:cNvSpPr/>
          <p:nvPr/>
        </p:nvSpPr>
        <p:spPr>
          <a:xfrm>
            <a:off x="1001225" y="2571750"/>
            <a:ext cx="2443200" cy="987300"/>
          </a:xfrm>
          <a:prstGeom prst="roundRect">
            <a:avLst>
              <a:gd fmla="val 16667" name="adj"/>
            </a:avLst>
          </a:prstGeom>
          <a:solidFill>
            <a:srgbClr val="AAF0A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учитывать сезонность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3" name="Google Shape;553;p89"/>
          <p:cNvSpPr txBox="1"/>
          <p:nvPr>
            <p:ph type="title"/>
          </p:nvPr>
        </p:nvSpPr>
        <p:spPr>
          <a:xfrm>
            <a:off x="4636125" y="688525"/>
            <a:ext cx="422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4" name="Google Shape;554;p89"/>
          <p:cNvSpPr/>
          <p:nvPr/>
        </p:nvSpPr>
        <p:spPr>
          <a:xfrm>
            <a:off x="5636325" y="1300050"/>
            <a:ext cx="2443200" cy="987300"/>
          </a:xfrm>
          <a:prstGeom prst="roundRect">
            <a:avLst>
              <a:gd fmla="val 16667" name="adj"/>
            </a:avLst>
          </a:prstGeom>
          <a:solidFill>
            <a:srgbClr val="B5A6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Изначально делать корректный просчёт выборок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5" name="Google Shape;555;p89"/>
          <p:cNvSpPr/>
          <p:nvPr/>
        </p:nvSpPr>
        <p:spPr>
          <a:xfrm>
            <a:off x="5636325" y="2502975"/>
            <a:ext cx="2443200" cy="987300"/>
          </a:xfrm>
          <a:prstGeom prst="roundRect">
            <a:avLst>
              <a:gd fmla="val 16667" name="adj"/>
            </a:avLst>
          </a:prstGeom>
          <a:solidFill>
            <a:srgbClr val="B5A6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Закладывать 2–3 запасных рабочих дня между запусками тестов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6" name="Google Shape;556;p89"/>
          <p:cNvSpPr/>
          <p:nvPr/>
        </p:nvSpPr>
        <p:spPr>
          <a:xfrm>
            <a:off x="5686650" y="3705900"/>
            <a:ext cx="2443200" cy="987300"/>
          </a:xfrm>
          <a:prstGeom prst="roundRect">
            <a:avLst>
              <a:gd fmla="val 16667" name="adj"/>
            </a:avLst>
          </a:prstGeom>
          <a:solidFill>
            <a:srgbClr val="B5A6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Учитывать сезонность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 учитывать окно конверсии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2" name="Google Shape;562;p90"/>
          <p:cNvSpPr txBox="1"/>
          <p:nvPr/>
        </p:nvSpPr>
        <p:spPr>
          <a:xfrm>
            <a:off x="414176" y="1440000"/>
            <a:ext cx="38520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Окно конверсии — это период времени, в котором мы смотрим за нашими юзерами, ожидая, что они совершит целевое действие.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3" name="Google Shape;563;p90"/>
          <p:cNvSpPr txBox="1"/>
          <p:nvPr>
            <p:ph idx="1" type="subTitle"/>
          </p:nvPr>
        </p:nvSpPr>
        <p:spPr>
          <a:xfrm>
            <a:off x="541775" y="2445638"/>
            <a:ext cx="3852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Для покупок в играх может быть пару дней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При покупке техники 1-2 месяца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 недвижимости  6 месяцев +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4" name="Google Shape;56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872" y="978700"/>
            <a:ext cx="3714175" cy="21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